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57" r:id="rId4"/>
    <p:sldId id="276" r:id="rId5"/>
    <p:sldId id="258" r:id="rId6"/>
    <p:sldId id="259" r:id="rId7"/>
    <p:sldId id="260" r:id="rId8"/>
    <p:sldId id="261" r:id="rId9"/>
    <p:sldId id="272" r:id="rId10"/>
    <p:sldId id="273" r:id="rId11"/>
    <p:sldId id="274" r:id="rId12"/>
    <p:sldId id="264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75" autoAdjust="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DF881-DE04-4CBB-983F-8FF4AF77DDD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02E68-AE93-4F0D-BDEA-C60C9181F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2E68-AE93-4F0D-BDEA-C60C9181FE8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2E68-AE93-4F0D-BDEA-C60C9181FE8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Химия\Him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836712"/>
            <a:ext cx="58326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636912"/>
            <a:ext cx="504056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13C789-0821-4C4D-8EAA-90B977730175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7EEFA3-F5A5-4E9A-A4D5-DA6D0D92D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6B4890-B1E1-4FA7-836F-0590FDB093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Химия\HimiaSli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00200"/>
            <a:ext cx="692308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15225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A6A6A6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A6A6A6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ru.wikipedia.org/wiki/%D0%A4%D0%B0%D0%B9%D0%BB:Hunter_gatherer_food_product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</a:t>
            </a:r>
            <a:r>
              <a:rPr lang="uk-UA" dirty="0" smtClean="0"/>
              <a:t>рикладна хімія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857232"/>
            <a:ext cx="5472112" cy="392909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ru-RU" sz="2400" b="1" dirty="0" err="1">
                <a:solidFill>
                  <a:schemeClr val="hlink"/>
                </a:solidFill>
              </a:rPr>
              <a:t>Лі́карські</a:t>
            </a:r>
            <a:r>
              <a:rPr lang="ru-RU" sz="2400" b="1" dirty="0">
                <a:solidFill>
                  <a:schemeClr val="hlink"/>
                </a:solidFill>
              </a:rPr>
              <a:t> </a:t>
            </a:r>
            <a:r>
              <a:rPr lang="ru-RU" sz="2400" b="1" dirty="0" err="1">
                <a:solidFill>
                  <a:schemeClr val="hlink"/>
                </a:solidFill>
              </a:rPr>
              <a:t>за́соби</a:t>
            </a:r>
            <a:r>
              <a:rPr lang="ru-RU" sz="2400" dirty="0"/>
              <a:t> (</a:t>
            </a:r>
            <a:r>
              <a:rPr lang="ru-RU" sz="2400" b="1" dirty="0" err="1"/>
              <a:t>лікувальні</a:t>
            </a:r>
            <a:r>
              <a:rPr lang="ru-RU" sz="2400" b="1" dirty="0"/>
              <a:t> </a:t>
            </a:r>
            <a:r>
              <a:rPr lang="ru-RU" sz="2400" b="1" dirty="0" err="1"/>
              <a:t>препарати</a:t>
            </a:r>
            <a:r>
              <a:rPr lang="ru-RU" sz="2400" dirty="0"/>
              <a:t>, </a:t>
            </a:r>
            <a:r>
              <a:rPr lang="ru-RU" sz="2400" b="1" dirty="0" err="1"/>
              <a:t>ліки</a:t>
            </a:r>
            <a:r>
              <a:rPr lang="ru-RU" sz="2400" dirty="0"/>
              <a:t>)  — </a:t>
            </a:r>
            <a:r>
              <a:rPr lang="ru-RU" sz="2400" dirty="0" err="1"/>
              <a:t>речовини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суміші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вживаються</a:t>
            </a:r>
            <a:r>
              <a:rPr lang="ru-RU" sz="2400" dirty="0"/>
              <a:t> для </a:t>
            </a:r>
            <a:r>
              <a:rPr lang="ru-RU" sz="2400" dirty="0" err="1"/>
              <a:t>профілактики</a:t>
            </a:r>
            <a:r>
              <a:rPr lang="ru-RU" sz="2400" dirty="0"/>
              <a:t>, </a:t>
            </a:r>
            <a:r>
              <a:rPr lang="ru-RU" sz="2400" dirty="0" err="1"/>
              <a:t>діагностики</a:t>
            </a:r>
            <a:r>
              <a:rPr lang="ru-RU" sz="2400" dirty="0"/>
              <a:t>, </a:t>
            </a:r>
            <a:r>
              <a:rPr lang="ru-RU" sz="2400" dirty="0" err="1"/>
              <a:t>лікування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, </a:t>
            </a:r>
            <a:r>
              <a:rPr lang="ru-RU" sz="2400" dirty="0" err="1"/>
              <a:t>запобігання</a:t>
            </a:r>
            <a:r>
              <a:rPr lang="ru-RU" sz="2400" dirty="0"/>
              <a:t> </a:t>
            </a:r>
            <a:r>
              <a:rPr lang="ru-RU" sz="2400" dirty="0" err="1"/>
              <a:t>вагітності</a:t>
            </a:r>
            <a:r>
              <a:rPr lang="ru-RU" sz="2400" dirty="0"/>
              <a:t>, </a:t>
            </a:r>
            <a:r>
              <a:rPr lang="ru-RU" sz="2400" dirty="0" err="1"/>
              <a:t>усунення</a:t>
            </a:r>
            <a:r>
              <a:rPr lang="ru-RU" sz="2400" dirty="0"/>
              <a:t> </a:t>
            </a:r>
            <a:r>
              <a:rPr lang="ru-RU" sz="2400" dirty="0" smtClean="0"/>
              <a:t>болю</a:t>
            </a:r>
            <a:r>
              <a:rPr lang="en-US" sz="2400" dirty="0" smtClean="0"/>
              <a:t>. </a:t>
            </a:r>
            <a:r>
              <a:rPr lang="en-US" sz="2400" dirty="0"/>
              <a:t>O</a:t>
            </a:r>
            <a:r>
              <a:rPr lang="ru-RU" sz="2400" dirty="0" smtClean="0"/>
              <a:t>три</a:t>
            </a:r>
            <a:r>
              <a:rPr lang="uk-UA" sz="2400" dirty="0" err="1" smtClean="0"/>
              <a:t>мують</a:t>
            </a:r>
            <a:r>
              <a:rPr lang="ru-RU" sz="2400" dirty="0" smtClean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, </a:t>
            </a:r>
            <a:r>
              <a:rPr lang="ru-RU" sz="2400" dirty="0" err="1"/>
              <a:t>плазми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,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тканин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, </a:t>
            </a:r>
            <a:r>
              <a:rPr lang="ru-RU" sz="2400" dirty="0" err="1"/>
              <a:t>рослин</a:t>
            </a:r>
            <a:r>
              <a:rPr lang="ru-RU" sz="2400" dirty="0"/>
              <a:t>, </a:t>
            </a:r>
            <a:r>
              <a:rPr lang="ru-RU" sz="2400" dirty="0" err="1"/>
              <a:t>мінералів</a:t>
            </a:r>
            <a:r>
              <a:rPr lang="ru-RU" sz="2400" dirty="0"/>
              <a:t>, </a:t>
            </a:r>
            <a:r>
              <a:rPr lang="ru-RU" sz="2400" dirty="0" err="1" smtClean="0"/>
              <a:t>продуктів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хімічного</a:t>
            </a:r>
            <a:r>
              <a:rPr lang="ru-RU" sz="2400" dirty="0" smtClean="0"/>
              <a:t> </a:t>
            </a:r>
            <a:r>
              <a:rPr lang="ru-RU" sz="2400" dirty="0"/>
              <a:t>синтезу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застосуванням</a:t>
            </a:r>
            <a:r>
              <a:rPr lang="ru-RU" sz="2400" dirty="0"/>
              <a:t> </a:t>
            </a:r>
            <a:r>
              <a:rPr lang="ru-RU" sz="2400" dirty="0" err="1"/>
              <a:t>біотехнологій</a:t>
            </a:r>
            <a:r>
              <a:rPr lang="ru-RU" sz="2400" dirty="0"/>
              <a:t>. </a:t>
            </a:r>
          </a:p>
        </p:txBody>
      </p:sp>
      <p:pic>
        <p:nvPicPr>
          <p:cNvPr id="35846" name="Picture 6" descr="http://www.medikforum.ru/news/uploads/posts/2011-09/1317109380_table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402013"/>
            <a:ext cx="2857488" cy="3455987"/>
          </a:xfrm>
          <a:prstGeom prst="rect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489830"/>
            <a:ext cx="3643338" cy="236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0350" y="1"/>
            <a:ext cx="312364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0"/>
            <a:ext cx="8229600" cy="4495800"/>
          </a:xfrm>
        </p:spPr>
        <p:txBody>
          <a:bodyPr/>
          <a:lstStyle/>
          <a:p>
            <a:pPr lvl="1">
              <a:buNone/>
            </a:pPr>
            <a:r>
              <a:rPr lang="ru-RU" sz="2400" b="1" dirty="0">
                <a:latin typeface="Times New Roman" pitchFamily="18" charset="0"/>
              </a:rPr>
              <a:t>Як </a:t>
            </a:r>
            <a:r>
              <a:rPr lang="ru-RU" sz="2400" b="1" dirty="0" err="1">
                <a:latin typeface="Times New Roman" pitchFamily="18" charset="0"/>
              </a:rPr>
              <a:t>сировину</a:t>
            </a:r>
            <a:r>
              <a:rPr lang="ru-RU" sz="2400" b="1" dirty="0">
                <a:latin typeface="Times New Roman" pitchFamily="18" charset="0"/>
              </a:rPr>
              <a:t> для </a:t>
            </a:r>
            <a:r>
              <a:rPr lang="ru-RU" sz="2400" b="1" dirty="0" err="1">
                <a:latin typeface="Times New Roman" pitchFamily="18" charset="0"/>
              </a:rPr>
              <a:t>одержання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лікарських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препаратів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використовують</a:t>
            </a:r>
            <a:r>
              <a:rPr lang="ru-RU" sz="2400" b="1" dirty="0">
                <a:latin typeface="Times New Roman" pitchFamily="18" charset="0"/>
              </a:rPr>
              <a:t> :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рослини</a:t>
            </a:r>
            <a:r>
              <a:rPr lang="ru-RU" sz="1600" b="1" dirty="0">
                <a:latin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</a:rPr>
              <a:t>листи</a:t>
            </a:r>
            <a:r>
              <a:rPr lang="ru-RU" sz="1600" b="1" dirty="0">
                <a:latin typeface="Times New Roman" pitchFamily="18" charset="0"/>
              </a:rPr>
              <a:t>, трави, </a:t>
            </a:r>
            <a:r>
              <a:rPr lang="ru-RU" sz="1600" b="1" dirty="0" err="1">
                <a:latin typeface="Times New Roman" pitchFamily="18" charset="0"/>
              </a:rPr>
              <a:t>квіти</a:t>
            </a:r>
            <a:r>
              <a:rPr lang="ru-RU" sz="1600" b="1" dirty="0">
                <a:latin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</a:rPr>
              <a:t>насіння</a:t>
            </a:r>
            <a:r>
              <a:rPr lang="ru-RU" sz="1600" b="1" dirty="0">
                <a:latin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</a:rPr>
              <a:t>ягоди</a:t>
            </a:r>
            <a:r>
              <a:rPr lang="ru-RU" sz="1600" b="1" dirty="0">
                <a:latin typeface="Times New Roman" pitchFamily="18" charset="0"/>
              </a:rPr>
              <a:t>, кора, </a:t>
            </a:r>
            <a:r>
              <a:rPr lang="ru-RU" sz="1600" b="1" dirty="0" err="1">
                <a:latin typeface="Times New Roman" pitchFamily="18" charset="0"/>
              </a:rPr>
              <a:t>коріння</a:t>
            </a:r>
            <a:r>
              <a:rPr lang="ru-RU" sz="1600" b="1" dirty="0">
                <a:latin typeface="Times New Roman" pitchFamily="18" charset="0"/>
              </a:rPr>
              <a:t>) </a:t>
            </a:r>
            <a:r>
              <a:rPr lang="ru-RU" sz="1600" b="1" dirty="0" err="1">
                <a:latin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їхньої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обробки</a:t>
            </a:r>
            <a:r>
              <a:rPr lang="ru-RU" sz="1600" b="1" dirty="0">
                <a:latin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</a:rPr>
              <a:t>жирні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ефірні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олії</a:t>
            </a:r>
            <a:r>
              <a:rPr lang="ru-RU" sz="1600" b="1" dirty="0">
                <a:latin typeface="Times New Roman" pitchFamily="18" charset="0"/>
              </a:rPr>
              <a:t>, соки, </a:t>
            </a:r>
            <a:r>
              <a:rPr lang="ru-RU" sz="1600" b="1" dirty="0" err="1">
                <a:latin typeface="Times New Roman" pitchFamily="18" charset="0"/>
              </a:rPr>
              <a:t>камеді</a:t>
            </a:r>
            <a:r>
              <a:rPr lang="ru-RU" sz="1600" b="1" dirty="0">
                <a:latin typeface="Times New Roman" pitchFamily="18" charset="0"/>
              </a:rPr>
              <a:t>, смоли); 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тваринна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сировина</a:t>
            </a:r>
            <a:r>
              <a:rPr lang="ru-RU" sz="1600" b="1" dirty="0">
                <a:latin typeface="Times New Roman" pitchFamily="18" charset="0"/>
              </a:rPr>
              <a:t> — </a:t>
            </a:r>
            <a:r>
              <a:rPr lang="ru-RU" sz="1600" b="1" dirty="0" err="1">
                <a:latin typeface="Times New Roman" pitchFamily="18" charset="0"/>
              </a:rPr>
              <a:t>залози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й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органи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тварин</a:t>
            </a:r>
            <a:r>
              <a:rPr lang="ru-RU" sz="1600" b="1" dirty="0">
                <a:latin typeface="Times New Roman" pitchFamily="18" charset="0"/>
              </a:rPr>
              <a:t>, сало, </a:t>
            </a:r>
            <a:r>
              <a:rPr lang="ru-RU" sz="1600" b="1" dirty="0" err="1">
                <a:latin typeface="Times New Roman" pitchFamily="18" charset="0"/>
              </a:rPr>
              <a:t>віск</a:t>
            </a:r>
            <a:r>
              <a:rPr lang="ru-RU" sz="1600" b="1" dirty="0">
                <a:latin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</a:rPr>
              <a:t>тріскова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печінка</a:t>
            </a:r>
            <a:r>
              <a:rPr lang="ru-RU" sz="1600" b="1" dirty="0">
                <a:latin typeface="Times New Roman" pitchFamily="18" charset="0"/>
              </a:rPr>
              <a:t>, жир </a:t>
            </a:r>
            <a:r>
              <a:rPr lang="ru-RU" sz="1600" b="1" dirty="0" err="1">
                <a:latin typeface="Times New Roman" pitchFamily="18" charset="0"/>
              </a:rPr>
              <a:t>овечої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вовни</a:t>
            </a:r>
            <a:r>
              <a:rPr lang="ru-RU" sz="1600" b="1" dirty="0">
                <a:latin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</a:rPr>
              <a:t>інше</a:t>
            </a:r>
            <a:r>
              <a:rPr lang="ru-RU" sz="1600" b="1" dirty="0">
                <a:latin typeface="Times New Roman" pitchFamily="18" charset="0"/>
              </a:rPr>
              <a:t>; 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викопна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органічна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сировина</a:t>
            </a:r>
            <a:r>
              <a:rPr lang="ru-RU" sz="1600" b="1" dirty="0">
                <a:latin typeface="Times New Roman" pitchFamily="18" charset="0"/>
              </a:rPr>
              <a:t> — </a:t>
            </a:r>
            <a:r>
              <a:rPr lang="ru-RU" sz="1600" b="1" dirty="0" err="1">
                <a:latin typeface="Times New Roman" pitchFamily="18" charset="0"/>
              </a:rPr>
              <a:t>нафта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її</a:t>
            </a:r>
            <a:r>
              <a:rPr lang="ru-RU" sz="1600" b="1" dirty="0">
                <a:latin typeface="Times New Roman" pitchFamily="18" charset="0"/>
              </a:rPr>
              <a:t> перегонки,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перегонки </a:t>
            </a:r>
            <a:r>
              <a:rPr lang="ru-RU" sz="1600" b="1" dirty="0" err="1">
                <a:latin typeface="Times New Roman" pitchFamily="18" charset="0"/>
              </a:rPr>
              <a:t>кам'яного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вугілля</a:t>
            </a:r>
            <a:r>
              <a:rPr lang="ru-RU" sz="1600" b="1" dirty="0">
                <a:latin typeface="Times New Roman" pitchFamily="18" charset="0"/>
              </a:rPr>
              <a:t>; 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неорганічні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копалини</a:t>
            </a:r>
            <a:r>
              <a:rPr lang="ru-RU" sz="1600" b="1" dirty="0">
                <a:latin typeface="Times New Roman" pitchFamily="18" charset="0"/>
              </a:rPr>
              <a:t> — </a:t>
            </a:r>
            <a:r>
              <a:rPr lang="ru-RU" sz="1600" b="1" dirty="0" err="1">
                <a:latin typeface="Times New Roman" pitchFamily="18" charset="0"/>
              </a:rPr>
              <a:t>мінеральні</a:t>
            </a:r>
            <a:r>
              <a:rPr lang="ru-RU" sz="1600" b="1" dirty="0">
                <a:latin typeface="Times New Roman" pitchFamily="18" charset="0"/>
              </a:rPr>
              <a:t> породи </a:t>
            </a:r>
            <a:r>
              <a:rPr lang="ru-RU" sz="1600" b="1" dirty="0" err="1">
                <a:latin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їх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обробки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хімічною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промисловістю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й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металургією</a:t>
            </a:r>
            <a:r>
              <a:rPr lang="ru-RU" sz="1600" b="1" dirty="0">
                <a:latin typeface="Times New Roman" pitchFamily="18" charset="0"/>
              </a:rPr>
              <a:t> (метали); 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органічні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сполуки</a:t>
            </a:r>
            <a:r>
              <a:rPr lang="ru-RU" sz="1600" b="1" dirty="0">
                <a:latin typeface="Times New Roman" pitchFamily="18" charset="0"/>
              </a:rPr>
              <a:t> —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хімічної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промисловості</a:t>
            </a:r>
            <a:r>
              <a:rPr lang="ru-RU" sz="1600" b="1" dirty="0">
                <a:latin typeface="Times New Roman" pitchFamily="18" charset="0"/>
              </a:rPr>
              <a:t>. </a:t>
            </a:r>
          </a:p>
          <a:p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59397" name="Picture 5" descr="http://s019.radikal.ru/i601/1205/86/7c03d8c712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0" y="4159250"/>
            <a:ext cx="4032250" cy="2698750"/>
          </a:xfrm>
          <a:prstGeom prst="rect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59399" name="Picture 7" descr="http://img-fotki.yandex.ru/get/6205/140015320.d/0_6e792_4bc6b674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24325"/>
            <a:ext cx="4105275" cy="2733675"/>
          </a:xfrm>
          <a:prstGeom prst="rect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3582990"/>
          </a:xfrm>
        </p:spPr>
        <p:txBody>
          <a:bodyPr/>
          <a:lstStyle/>
          <a:p>
            <a:r>
              <a:rPr lang="uk-UA" dirty="0" smtClean="0"/>
              <a:t>Хімія буває різна</a:t>
            </a:r>
            <a:br>
              <a:rPr lang="uk-UA" dirty="0" smtClean="0"/>
            </a:br>
            <a:r>
              <a:rPr lang="uk-UA" sz="3600" dirty="0" smtClean="0">
                <a:solidFill>
                  <a:srgbClr val="00B050"/>
                </a:solidFill>
              </a:rPr>
              <a:t>чудова</a:t>
            </a:r>
            <a:br>
              <a:rPr lang="uk-UA" sz="3600" dirty="0" smtClean="0">
                <a:solidFill>
                  <a:srgbClr val="00B050"/>
                </a:solidFill>
              </a:rPr>
            </a:br>
            <a:r>
              <a:rPr lang="uk-UA" sz="3600" dirty="0" smtClean="0">
                <a:solidFill>
                  <a:srgbClr val="0070C0"/>
                </a:solidFill>
              </a:rPr>
              <a:t>таємнича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solidFill>
                  <a:srgbClr val="FF0000"/>
                </a:solidFill>
              </a:rPr>
              <a:t>небезпечна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solidFill>
                  <a:schemeClr val="accent6"/>
                </a:solidFill>
              </a:rPr>
              <a:t>цікава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solidFill>
                  <a:srgbClr val="00B0F0"/>
                </a:solidFill>
              </a:rPr>
              <a:t>корисна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5" name="Рисунок 5" descr="art_3_1_clip_image0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1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1\Мои документы\Татьяна\Рисунки мыла\58abc452b5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2714625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гроз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786190"/>
            <a:ext cx="25003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АЭС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071546"/>
            <a:ext cx="24844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mhtml:file://G:\Наталья\Документы%20Наталья\уроки%20в%208,9%20классах\Электронные%20презентации,%20тесты%20к%20урокам\Проект%20Химия%20вокруг%20нас-%20рефераты%2018.mht!http://chemlittl.narod.ru/foto/stalaktit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0638" y="3071810"/>
            <a:ext cx="277336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5400" dirty="0" smtClean="0">
                <a:solidFill>
                  <a:schemeClr val="bg1"/>
                </a:solidFill>
              </a:rPr>
              <a:t>Основні напрямки хімізації в різних регіонах світу.</a:t>
            </a:r>
            <a:br>
              <a:rPr lang="uk-UA" sz="5400" dirty="0" smtClean="0">
                <a:solidFill>
                  <a:schemeClr val="bg1"/>
                </a:solidFill>
              </a:rPr>
            </a:br>
            <a:r>
              <a:rPr lang="uk-UA" sz="5400" dirty="0" smtClean="0">
                <a:solidFill>
                  <a:schemeClr val="bg1"/>
                </a:solidFill>
              </a:rPr>
              <a:t>Хімія і </a:t>
            </a:r>
            <a:r>
              <a:rPr lang="uk-UA" sz="5400" dirty="0" err="1" smtClean="0">
                <a:solidFill>
                  <a:schemeClr val="bg1"/>
                </a:solidFill>
              </a:rPr>
              <a:t>хемофобія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2428868"/>
            <a:ext cx="6247596" cy="4429132"/>
          </a:xfrm>
        </p:spPr>
        <p:txBody>
          <a:bodyPr/>
          <a:lstStyle/>
          <a:p>
            <a:pPr algn="just">
              <a:defRPr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713" y="142852"/>
            <a:ext cx="7380287" cy="6715148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Чи знаєш ти, що складаєшся з хімічних речовин, споживаєш хімічні речовини, користуєшся ними у побуті?</a:t>
            </a:r>
          </a:p>
          <a:p>
            <a:pPr algn="just">
              <a:buNone/>
            </a:pPr>
            <a:r>
              <a:rPr lang="uk-UA" dirty="0" smtClean="0"/>
              <a:t>Ти ж не хочеш відмовитись від благ цивілізації?</a:t>
            </a:r>
          </a:p>
          <a:p>
            <a:pPr algn="just">
              <a:buNone/>
            </a:pPr>
            <a:r>
              <a:rPr lang="uk-UA" dirty="0" smtClean="0"/>
              <a:t>Проте хочеш себе захистити від тих речовин, які є небезпечними!?</a:t>
            </a:r>
          </a:p>
          <a:p>
            <a:pPr>
              <a:buNone/>
            </a:pPr>
            <a:r>
              <a:rPr lang="uk-UA" sz="6000" dirty="0" smtClean="0">
                <a:solidFill>
                  <a:srgbClr val="C00000"/>
                </a:solidFill>
              </a:rPr>
              <a:t>Вибирай наш</a:t>
            </a:r>
          </a:p>
          <a:p>
            <a:pPr>
              <a:buNone/>
            </a:pPr>
            <a:r>
              <a:rPr lang="uk-UA" sz="6000" dirty="0" smtClean="0">
                <a:solidFill>
                  <a:srgbClr val="C00000"/>
                </a:solidFill>
              </a:rPr>
              <a:t> курс!!!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sony\Рабочий стол\картинки радость совенок  9 тыс изображений найдено в Яндекс.Картинках_files\6a010535647bf3970b016767111d0c970b-800w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134" y="3924680"/>
            <a:ext cx="2328866" cy="2933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835150" y="1142984"/>
            <a:ext cx="6851650" cy="1357322"/>
          </a:xfrm>
        </p:spPr>
        <p:txBody>
          <a:bodyPr/>
          <a:lstStyle/>
          <a:p>
            <a:r>
              <a:rPr lang="uk-UA" sz="3200" dirty="0" smtClean="0">
                <a:solidFill>
                  <a:srgbClr val="7030A0"/>
                </a:solidFill>
              </a:rPr>
              <a:t>Мета курсу  </a:t>
            </a:r>
            <a:br>
              <a:rPr lang="uk-UA" sz="3200" dirty="0" smtClean="0">
                <a:solidFill>
                  <a:srgbClr val="7030A0"/>
                </a:solidFill>
              </a:rPr>
            </a:br>
            <a:r>
              <a:rPr lang="uk-UA" sz="3200" dirty="0" smtClean="0">
                <a:solidFill>
                  <a:srgbClr val="7030A0"/>
                </a:solidFill>
              </a:rPr>
              <a:t/>
            </a:r>
            <a:br>
              <a:rPr lang="uk-UA" sz="3200" dirty="0" smtClean="0">
                <a:solidFill>
                  <a:srgbClr val="7030A0"/>
                </a:solidFill>
              </a:rPr>
            </a:br>
            <a:endParaRPr lang="ru-RU" sz="3200" dirty="0" smtClean="0">
              <a:solidFill>
                <a:srgbClr val="7030A0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63713" y="2714620"/>
            <a:ext cx="6880253" cy="3954468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	Метою курсу є систематизація та розширення знань студентів стосовно провідних напрямків хімізації, поглиблення наукового рівня </a:t>
            </a:r>
            <a:r>
              <a:rPr lang="uk-UA" sz="2400" dirty="0" smtClean="0"/>
              <a:t>бакалавр</a:t>
            </a:r>
            <a:r>
              <a:rPr lang="uk-UA" sz="2400" dirty="0" smtClean="0"/>
              <a:t>ів </a:t>
            </a:r>
            <a:r>
              <a:rPr lang="uk-UA" sz="2400" dirty="0" smtClean="0"/>
              <a:t>спеціальності  014 Середня освіта</a:t>
            </a:r>
          </a:p>
          <a:p>
            <a:pPr>
              <a:buNone/>
            </a:pPr>
            <a:r>
              <a:rPr lang="uk-UA" sz="2400" dirty="0" smtClean="0"/>
              <a:t>      (Хімія) на основі реалізації дидактичного принципу зв'язку навчання з </a:t>
            </a:r>
            <a:r>
              <a:rPr lang="uk-UA" sz="2400" dirty="0" smtClean="0"/>
              <a:t>життям, </a:t>
            </a:r>
            <a:r>
              <a:rPr lang="uk-UA" sz="2400" dirty="0" smtClean="0"/>
              <a:t>що дасть можливість майбутнім вчителям хімії </a:t>
            </a:r>
            <a:r>
              <a:rPr lang="uk-UA" sz="2400" dirty="0" err="1" smtClean="0"/>
              <a:t>фахово</a:t>
            </a:r>
            <a:r>
              <a:rPr lang="uk-UA" sz="2400" dirty="0" smtClean="0"/>
              <a:t> формувати в учнів не лише хімічні знання, але й життєві компетенції.  </a:t>
            </a:r>
          </a:p>
          <a:p>
            <a:pPr>
              <a:buNone/>
            </a:pPr>
            <a:r>
              <a:rPr lang="uk-UA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курсу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- </a:t>
            </a:r>
            <a:r>
              <a:rPr lang="uk-UA" sz="1800" dirty="0" smtClean="0"/>
              <a:t>Ознайомити студентів з основними напрямками і тенденціями хімізації у світі і в Україні, умовами здійснення хімізації.</a:t>
            </a:r>
          </a:p>
          <a:p>
            <a:r>
              <a:rPr lang="uk-UA" sz="1800" dirty="0" smtClean="0"/>
              <a:t>- Ознайомити студентів з економічними, науковими, виробничими проблемами та роллю хімії у їх вирішенні.</a:t>
            </a:r>
          </a:p>
          <a:p>
            <a:r>
              <a:rPr lang="uk-UA" sz="1800" dirty="0" smtClean="0"/>
              <a:t>- Ознайомити студентів з соціальними, екологічними і науковими проблемами використання  продукції хімічних виробництв(добрив, пестицидів, засобів побутової хімії тощо).</a:t>
            </a:r>
          </a:p>
          <a:p>
            <a:r>
              <a:rPr lang="uk-UA" sz="1800" dirty="0" smtClean="0"/>
              <a:t>-  Сформувати у студентів знання про роль хімії у вирішенні глобальних енергетичних проблем.</a:t>
            </a:r>
          </a:p>
          <a:p>
            <a:r>
              <a:rPr lang="uk-UA" sz="1800" dirty="0" smtClean="0"/>
              <a:t>-  Сформувати у студентів уміння встановлювати зв'язки з програмою шкільного курсу на предмет змісту та обсягу  питань прикладної хімії, уміння ілюструвати прикладами зв'язку науки з життям.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Химия\HimiaPr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40" y="-1428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6851650" cy="1143000"/>
          </a:xfrm>
        </p:spPr>
        <p:txBody>
          <a:bodyPr/>
          <a:lstStyle/>
          <a:p>
            <a:r>
              <a:rPr lang="uk-UA" dirty="0" smtClean="0"/>
              <a:t>Зміст курсу </a:t>
            </a:r>
            <a:endParaRPr lang="ru-RU" dirty="0" smtClean="0"/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557338"/>
            <a:ext cx="6923087" cy="5068887"/>
          </a:xfrm>
        </p:spPr>
        <p:txBody>
          <a:bodyPr/>
          <a:lstStyle/>
          <a:p>
            <a:r>
              <a:rPr lang="uk-UA" dirty="0" smtClean="0"/>
              <a:t>1. </a:t>
            </a:r>
            <a:r>
              <a:rPr lang="uk-UA" sz="2800" dirty="0" smtClean="0"/>
              <a:t>Хімічні аспекти вирішення продовольчої проблеми. Хімізація сільського господарства.</a:t>
            </a:r>
          </a:p>
          <a:p>
            <a:r>
              <a:rPr lang="uk-UA" sz="2800" dirty="0" smtClean="0"/>
              <a:t>2. Хімізація  енергетики</a:t>
            </a:r>
          </a:p>
          <a:p>
            <a:r>
              <a:rPr lang="uk-UA" sz="2800" dirty="0" smtClean="0"/>
              <a:t>3. Хімічні основи створення і експлуатації матеріалів.</a:t>
            </a:r>
          </a:p>
          <a:p>
            <a:r>
              <a:rPr lang="uk-UA" sz="2800" dirty="0" smtClean="0"/>
              <a:t>4.  Хімія і екологія</a:t>
            </a:r>
          </a:p>
          <a:p>
            <a:r>
              <a:rPr lang="uk-UA" sz="2800" dirty="0" smtClean="0"/>
              <a:t>5. Хімізація сфери побуту.</a:t>
            </a:r>
          </a:p>
          <a:p>
            <a:r>
              <a:rPr lang="uk-UA" sz="2800" dirty="0" smtClean="0"/>
              <a:t>6. Хімія в біології, медицині, виробництві лікарських препаратів.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Сахар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857628"/>
            <a:ext cx="271461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upload.wikimedia.org/wikipedia/commons/thumb/0/01/Hunter_gatherer_food_products.jpg/280px-Hunter_gatherer_food_products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 bwMode="auto">
          <a:xfrm>
            <a:off x="6583680" y="5148072"/>
            <a:ext cx="2560320" cy="1709928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2714611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357166"/>
            <a:ext cx="6565898" cy="6297634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6"/>
                </a:solidFill>
              </a:rPr>
              <a:t>Хімізація харчової промисловості</a:t>
            </a:r>
            <a:br>
              <a:rPr lang="uk-UA" sz="4000" dirty="0" smtClean="0">
                <a:solidFill>
                  <a:schemeClr val="accent6"/>
                </a:solidFill>
              </a:rPr>
            </a:br>
            <a:r>
              <a:rPr lang="uk-UA" sz="2800" dirty="0" smtClean="0"/>
              <a:t>Хімія у вирішенні проблеми зберігання, економії сільськогосподарських продуктів.</a:t>
            </a:r>
            <a:br>
              <a:rPr lang="uk-UA" sz="2800" dirty="0" smtClean="0"/>
            </a:br>
            <a:r>
              <a:rPr lang="uk-UA" sz="2800" dirty="0" smtClean="0"/>
              <a:t>Хімічний контроль сировини, оцінки якості харчових продуктів. Традиційні і сучасні методи аналізу харчових продуктів.</a:t>
            </a:r>
            <a:br>
              <a:rPr lang="uk-UA" sz="2800" dirty="0" smtClean="0"/>
            </a:br>
            <a:r>
              <a:rPr lang="uk-UA" sz="2800" dirty="0" smtClean="0"/>
              <a:t>Штучні і синтетичні продукти, харчові добавки.</a:t>
            </a:r>
            <a:br>
              <a:rPr lang="uk-UA" sz="2800" dirty="0" smtClean="0"/>
            </a:br>
            <a:r>
              <a:rPr lang="uk-UA" sz="2800" dirty="0" smtClean="0"/>
              <a:t>Хімічна меліорація, покращення якості </a:t>
            </a:r>
            <a:r>
              <a:rPr lang="uk-UA" sz="2800" dirty="0" err="1" smtClean="0"/>
              <a:t>грунтів</a:t>
            </a:r>
            <a:r>
              <a:rPr lang="uk-UA" sz="2800" dirty="0" smtClean="0"/>
              <a:t>.</a:t>
            </a:r>
            <a:r>
              <a:rPr lang="uk-UA" sz="2800" dirty="0" smtClean="0">
                <a:solidFill>
                  <a:schemeClr val="accent6"/>
                </a:solidFill>
              </a:rPr>
              <a:t/>
            </a:r>
            <a:br>
              <a:rPr lang="uk-UA" sz="2800" dirty="0" smtClean="0">
                <a:solidFill>
                  <a:schemeClr val="accent6"/>
                </a:solidFill>
              </a:rPr>
            </a:br>
            <a:r>
              <a:rPr lang="uk-UA" sz="2800" dirty="0" smtClean="0">
                <a:solidFill>
                  <a:schemeClr val="accent6"/>
                </a:solidFill>
              </a:rPr>
              <a:t/>
            </a:r>
            <a:br>
              <a:rPr lang="uk-UA" sz="2800" dirty="0" smtClean="0">
                <a:solidFill>
                  <a:schemeClr val="accent6"/>
                </a:solidFill>
              </a:rPr>
            </a:br>
            <a:r>
              <a:rPr lang="uk-UA" sz="4000" dirty="0" smtClean="0">
                <a:solidFill>
                  <a:schemeClr val="accent6"/>
                </a:solidFill>
              </a:rPr>
              <a:t/>
            </a:r>
            <a:br>
              <a:rPr lang="uk-UA" sz="4000" dirty="0" smtClean="0">
                <a:solidFill>
                  <a:schemeClr val="accent6"/>
                </a:solidFill>
              </a:rPr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4000" dirty="0" smtClean="0">
                <a:solidFill>
                  <a:schemeClr val="accent6"/>
                </a:solidFill>
              </a:rPr>
              <a:t>			   	</a:t>
            </a:r>
            <a:br>
              <a:rPr lang="uk-UA" sz="4000" dirty="0" smtClean="0">
                <a:solidFill>
                  <a:schemeClr val="accent6"/>
                </a:solidFill>
              </a:rPr>
            </a:br>
            <a:r>
              <a:rPr lang="uk-UA" sz="4000" dirty="0" smtClean="0">
                <a:solidFill>
                  <a:schemeClr val="accent6"/>
                </a:solidFill>
              </a:rPr>
              <a:t>		     </a:t>
            </a:r>
            <a:br>
              <a:rPr lang="uk-UA" sz="4000" dirty="0" smtClean="0">
                <a:solidFill>
                  <a:schemeClr val="accent6"/>
                </a:solidFill>
              </a:rPr>
            </a:br>
            <a:endParaRPr lang="ru-RU" sz="4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951692" cy="3011486"/>
          </a:xfrm>
        </p:spPr>
        <p:txBody>
          <a:bodyPr/>
          <a:lstStyle/>
          <a:p>
            <a:r>
              <a:rPr lang="uk-UA" dirty="0" smtClean="0"/>
              <a:t>Хімія і енергетика</a:t>
            </a:r>
            <a:br>
              <a:rPr lang="uk-UA" dirty="0" smtClean="0"/>
            </a:br>
            <a:r>
              <a:rPr lang="uk-UA" dirty="0" smtClean="0"/>
              <a:t>			</a:t>
            </a:r>
            <a:r>
              <a:rPr lang="uk-UA" sz="3600" dirty="0" smtClean="0">
                <a:solidFill>
                  <a:srgbClr val="00B050"/>
                </a:solidFill>
              </a:rPr>
              <a:t>Біопаливо 				доступне кожному!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Picture 5" descr="Производство биогаза из навоза в с. Великий Круполь. Вид на приемный резервуа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3972" y="3032216"/>
            <a:ext cx="5130028" cy="382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Биогаз из навоза КР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392016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khersonci.com.ua/images/NEWS/08.2015/28082015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4" cy="3000372"/>
          </a:xfrm>
          <a:prstGeom prst="rect">
            <a:avLst/>
          </a:prstGeom>
          <a:noFill/>
        </p:spPr>
      </p:pic>
      <p:pic>
        <p:nvPicPr>
          <p:cNvPr id="9218" name="Picture 2" descr="http://khersonci.com.ua/images/NEWS/08.2015/29082015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3"/>
            <a:ext cx="9144000" cy="38576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Хімія і екологія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071546"/>
            <a:ext cx="5165741" cy="5668980"/>
          </a:xfrm>
        </p:spPr>
        <p:txBody>
          <a:bodyPr/>
          <a:lstStyle/>
          <a:p>
            <a:r>
              <a:rPr lang="uk-UA" sz="2400" dirty="0" smtClean="0"/>
              <a:t>Чи знаєш ти, що:</a:t>
            </a:r>
          </a:p>
          <a:p>
            <a:r>
              <a:rPr lang="uk-UA" sz="2400" dirty="0" smtClean="0"/>
              <a:t>1 г фосфатів сприяє зростанню</a:t>
            </a:r>
          </a:p>
          <a:p>
            <a:r>
              <a:rPr lang="uk-UA" sz="2400" dirty="0" smtClean="0"/>
              <a:t> 10 кг водоростей?</a:t>
            </a:r>
          </a:p>
          <a:p>
            <a:r>
              <a:rPr lang="uk-UA" sz="2400" dirty="0" smtClean="0"/>
              <a:t>У р. Дніпро надходить 360 </a:t>
            </a:r>
            <a:r>
              <a:rPr lang="uk-UA" sz="2400" dirty="0" err="1" smtClean="0"/>
              <a:t>тис.т</a:t>
            </a:r>
            <a:r>
              <a:rPr lang="uk-UA" sz="2400" dirty="0" smtClean="0"/>
              <a:t> фосфатів?</a:t>
            </a:r>
            <a:endParaRPr lang="uk-UA" sz="2400" dirty="0" smtClean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Які </a:t>
            </a:r>
            <a:r>
              <a:rPr lang="uk-UA" sz="2000" dirty="0" err="1" smtClean="0">
                <a:solidFill>
                  <a:schemeClr val="bg1"/>
                </a:solidFill>
              </a:rPr>
              <a:t>життєвоважливі</a:t>
            </a:r>
            <a:r>
              <a:rPr lang="uk-UA" sz="2000" dirty="0" smtClean="0">
                <a:solidFill>
                  <a:schemeClr val="bg1"/>
                </a:solidFill>
              </a:rPr>
              <a:t> проблеми можна вирішити на рівні свого міста?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Що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таке </a:t>
            </a:r>
            <a:r>
              <a:rPr lang="uk-UA" sz="2000" dirty="0" err="1" smtClean="0">
                <a:solidFill>
                  <a:schemeClr val="bg1"/>
                </a:solidFill>
              </a:rPr>
              <a:t>“фосфатний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</a:rPr>
              <a:t>геноцид”</a:t>
            </a:r>
            <a:r>
              <a:rPr lang="uk-UA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Яку загрозу </a:t>
            </a:r>
            <a:r>
              <a:rPr lang="uk-UA" sz="2000" dirty="0" err="1" smtClean="0">
                <a:solidFill>
                  <a:schemeClr val="bg1"/>
                </a:solidFill>
              </a:rPr>
              <a:t>р.Дніпро</a:t>
            </a:r>
            <a:r>
              <a:rPr lang="uk-UA" sz="2000" dirty="0" smtClean="0">
                <a:solidFill>
                  <a:schemeClr val="bg1"/>
                </a:solidFill>
              </a:rPr>
              <a:t> та здоров'ю херсонців він складає?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Як усунути цю загрозу?</a:t>
            </a:r>
          </a:p>
          <a:p>
            <a:pPr>
              <a:buNone/>
            </a:pPr>
            <a:r>
              <a:rPr lang="uk-UA" dirty="0" smtClean="0">
                <a:solidFill>
                  <a:schemeClr val="accent6"/>
                </a:solidFill>
              </a:rPr>
              <a:t>Хімія вирішує ряд екологічних проблем!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avenue-clipart-of-a-green-leaf-circling-an-eco-friendly-white-house-with-a-chimney-and-green-roof-by-beboy-4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5450" y="4410075"/>
            <a:ext cx="2368550" cy="2447925"/>
          </a:xfrm>
          <a:prstGeom prst="rect">
            <a:avLst/>
          </a:prstGeom>
          <a:noFill/>
        </p:spPr>
      </p:pic>
      <p:pic>
        <p:nvPicPr>
          <p:cNvPr id="4111" name="Picture 15" descr="701336_1370333378_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05050" cy="2305050"/>
          </a:xfrm>
          <a:prstGeom prst="rect">
            <a:avLst/>
          </a:prstGeom>
          <a:noFill/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339974" y="188913"/>
            <a:ext cx="57324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Хімізація сфери побуту</a:t>
            </a:r>
            <a:endParaRPr lang="uk-UA" sz="3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2411413" y="141287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250825" y="5229225"/>
            <a:ext cx="8675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357158" y="1571612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857224" y="1857364"/>
            <a:ext cx="896461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</a:t>
            </a:r>
            <a:r>
              <a:rPr lang="uk-UA" dirty="0" smtClean="0"/>
              <a:t>		</a:t>
            </a:r>
            <a:r>
              <a:rPr lang="uk-UA" sz="2800" dirty="0" smtClean="0">
                <a:solidFill>
                  <a:srgbClr val="FF0000"/>
                </a:solidFill>
              </a:rPr>
              <a:t>Вивчаємо!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 smtClean="0"/>
              <a:t>1</a:t>
            </a:r>
            <a:r>
              <a:rPr lang="uk-UA" dirty="0"/>
              <a:t>. Косметичні засоби гігієни (лосьйони, креми, шампуні, зубні пасти; гелі);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2. Декоративна косметика;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3. Синтетичні мийні засоби (мила);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4. Засоби для надання свіжості повітрю та </a:t>
            </a:r>
            <a:r>
              <a:rPr lang="uk-UA" dirty="0" err="1"/>
              <a:t>інш</a:t>
            </a:r>
            <a:r>
              <a:rPr lang="uk-UA" dirty="0"/>
              <a:t>.;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5. Дитячі косметичні засоби;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6. Клеї, абразивні матеріали, засоби для чищення, лакофарбові товари,</a:t>
            </a:r>
            <a:br>
              <a:rPr lang="uk-UA" dirty="0"/>
            </a:br>
            <a:r>
              <a:rPr lang="uk-UA" dirty="0"/>
              <a:t>          засоби по догляду за житлом, садом, городом;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7. Канцелярське приладдя.</a:t>
            </a:r>
            <a:endParaRPr lang="ru-RU" dirty="0"/>
          </a:p>
          <a:p>
            <a:endParaRPr lang="uk-UA" dirty="0" smtClean="0"/>
          </a:p>
          <a:p>
            <a:r>
              <a:rPr lang="uk-UA" dirty="0" smtClean="0"/>
              <a:t>		</a:t>
            </a:r>
            <a:r>
              <a:rPr lang="uk-UA" sz="2800" dirty="0" smtClean="0">
                <a:solidFill>
                  <a:srgbClr val="FF0000"/>
                </a:solidFill>
              </a:rPr>
              <a:t>Дізнаємось!</a:t>
            </a:r>
            <a:endParaRPr lang="uk-UA" sz="2800" dirty="0">
              <a:solidFill>
                <a:srgbClr val="FF0000"/>
              </a:solidFill>
            </a:endParaRPr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Хімічний склад засобів побуту. </a:t>
            </a:r>
            <a:endParaRPr lang="ru-RU" dirty="0"/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Знаки, що попереджують про небезпеку.</a:t>
            </a:r>
            <a:endParaRPr lang="ru-RU" dirty="0"/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Основні поради щодо безпечного застосування.</a:t>
            </a:r>
            <a:endParaRPr lang="ru-RU" dirty="0"/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Стародавні засоби підтримки чистоти у домі та засоби гігієни.</a:t>
            </a:r>
            <a:endParaRPr lang="ru-RU" dirty="0"/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Альтернативні засоби побутової хімії.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m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Himia</Template>
  <TotalTime>403</TotalTime>
  <Words>341</Words>
  <Application>Microsoft Office PowerPoint</Application>
  <PresentationFormat>Экран (4:3)</PresentationFormat>
  <Paragraphs>66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Himia</vt:lpstr>
      <vt:lpstr>Прикладна хімія  </vt:lpstr>
      <vt:lpstr>Слайд 2</vt:lpstr>
      <vt:lpstr>Мета курсу    </vt:lpstr>
      <vt:lpstr>Завдання курсу</vt:lpstr>
      <vt:lpstr>Зміст курсу </vt:lpstr>
      <vt:lpstr>Хімізація харчової промисловості Хімія у вирішенні проблеми зберігання, економії сільськогосподарських продуктів. Хімічний контроль сировини, оцінки якості харчових продуктів. Традиційні і сучасні методи аналізу харчових продуктів. Штучні і синтетичні продукти, харчові добавки. Хімічна меліорація, покращення якості грунтів.                      </vt:lpstr>
      <vt:lpstr>Хімія і енергетика    Біопаливо     доступне кожному!</vt:lpstr>
      <vt:lpstr>Хімія і екологія</vt:lpstr>
      <vt:lpstr>Слайд 9</vt:lpstr>
      <vt:lpstr>Слайд 10</vt:lpstr>
      <vt:lpstr>Слайд 11</vt:lpstr>
      <vt:lpstr>Хімія буває різна чудова таємнича небезпечна цікава корисна</vt:lpstr>
      <vt:lpstr>Основні напрямки хімізації в різних регіонах світу. Хімія і хемофобія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Прикладна хімія</dc:title>
  <dc:creator>Admin</dc:creator>
  <dc:description>http://propowerpoint.ru - Бесплатные шаблоны для презентаций. Полезные советы и уроки  PowerPoint .</dc:description>
  <cp:lastModifiedBy>wolf</cp:lastModifiedBy>
  <cp:revision>61</cp:revision>
  <dcterms:created xsi:type="dcterms:W3CDTF">2015-09-07T20:57:51Z</dcterms:created>
  <dcterms:modified xsi:type="dcterms:W3CDTF">2021-03-15T10:38:44Z</dcterms:modified>
</cp:coreProperties>
</file>